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74" r:id="rId3"/>
    <p:sldId id="471" r:id="rId4"/>
    <p:sldId id="467" r:id="rId5"/>
    <p:sldId id="472" r:id="rId6"/>
    <p:sldId id="478" r:id="rId7"/>
    <p:sldId id="479" r:id="rId8"/>
    <p:sldId id="473" r:id="rId9"/>
    <p:sldId id="485" r:id="rId10"/>
    <p:sldId id="470" r:id="rId11"/>
    <p:sldId id="475" r:id="rId12"/>
    <p:sldId id="469" r:id="rId13"/>
    <p:sldId id="482" r:id="rId14"/>
    <p:sldId id="483" r:id="rId15"/>
    <p:sldId id="484" r:id="rId16"/>
    <p:sldId id="468" r:id="rId17"/>
    <p:sldId id="477" r:id="rId18"/>
    <p:sldId id="481" r:id="rId19"/>
    <p:sldId id="480" r:id="rId20"/>
    <p:sldId id="476" r:id="rId21"/>
    <p:sldId id="46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1pPr>
    <a:lvl2pPr marL="321456" marR="0" indent="-321456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Pct val="100000"/>
      <a:buFont typeface="Arial"/>
      <a:buChar char="-"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2pPr>
    <a:lvl3pPr marL="0" marR="0" indent="6858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3pPr>
    <a:lvl4pPr marL="0" marR="0" indent="10287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4pPr>
    <a:lvl5pPr marL="0" marR="0" indent="13716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5pPr>
    <a:lvl6pPr marL="0" marR="0" indent="17145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6pPr>
    <a:lvl7pPr marL="0" marR="0" indent="20574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7pPr>
    <a:lvl8pPr marL="0" marR="0" indent="24003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8pPr>
    <a:lvl9pPr marL="0" marR="0" indent="27432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7997" autoAdjust="0"/>
  </p:normalViewPr>
  <p:slideViewPr>
    <p:cSldViewPr snapToGrid="0" snapToObjects="1">
      <p:cViewPr>
        <p:scale>
          <a:sx n="43" d="100"/>
          <a:sy n="43" d="100"/>
        </p:scale>
        <p:origin x="-946" y="-47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9922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1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5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sp>
        <p:nvSpPr>
          <p:cNvPr id="17" name="Shape 17"/>
          <p:cNvSpPr/>
          <p:nvPr/>
        </p:nvSpPr>
        <p:spPr>
          <a:xfrm>
            <a:off x="1975" y="0"/>
            <a:ext cx="13017501" cy="226430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rotWithShape="0">
              <a:srgbClr val="000000">
                <a:alpha val="35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825542">
              <a:spcBef>
                <a:spcPts val="0"/>
              </a:spcBef>
              <a:buClr>
                <a:srgbClr val="FFFFFF"/>
              </a:buClr>
              <a:buFontTx/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  <a:endParaRPr sz="5600"/>
          </a:p>
        </p:txBody>
      </p:sp>
      <p:pic>
        <p:nvPicPr>
          <p:cNvPr id="18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279" y="779751"/>
            <a:ext cx="2618197" cy="826415"/>
          </a:xfrm>
          <a:prstGeom prst="rect">
            <a:avLst/>
          </a:prstGeom>
          <a:ln w="12700"/>
        </p:spPr>
      </p:pic>
      <p:sp>
        <p:nvSpPr>
          <p:cNvPr id="19" name="Shape 19"/>
          <p:cNvSpPr>
            <a:spLocks noGrp="1"/>
          </p:cNvSpPr>
          <p:nvPr>
            <p:ph type="pic" sz="quarter" idx="13"/>
          </p:nvPr>
        </p:nvSpPr>
        <p:spPr>
          <a:xfrm>
            <a:off x="10402823" y="6162015"/>
            <a:ext cx="1955801" cy="19558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sz="quarter" idx="14"/>
          </p:nvPr>
        </p:nvSpPr>
        <p:spPr>
          <a:xfrm>
            <a:off x="8106385" y="6165991"/>
            <a:ext cx="1955801" cy="19558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5"/>
          </p:nvPr>
        </p:nvSpPr>
        <p:spPr>
          <a:xfrm>
            <a:off x="5803983" y="6162015"/>
            <a:ext cx="1955801" cy="19558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273300"/>
            <a:ext cx="10464800" cy="21209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7D868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70000" y="4406900"/>
            <a:ext cx="10464800" cy="1752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27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129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130" name="Shape 130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54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156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157" name="Shape 15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635001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1"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635001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1"/>
            </a:lvl1pPr>
            <a:lvl2pPr marL="0" indent="0" algn="ctr">
              <a:spcBef>
                <a:spcPts val="0"/>
              </a:spcBef>
              <a:buSzTx/>
              <a:buNone/>
              <a:defRPr sz="3401"/>
            </a:lvl2pPr>
            <a:lvl3pPr marL="0" indent="0" algn="ctr">
              <a:spcBef>
                <a:spcPts val="0"/>
              </a:spcBef>
              <a:buSzTx/>
              <a:buNone/>
              <a:defRPr sz="3401"/>
            </a:lvl3pPr>
            <a:lvl4pPr marL="0" indent="0" algn="ctr">
              <a:spcBef>
                <a:spcPts val="0"/>
              </a:spcBef>
              <a:buSzTx/>
              <a:buNone/>
              <a:defRPr sz="3401"/>
            </a:lvl4pPr>
            <a:lvl5pPr marL="0" indent="0" algn="ctr">
              <a:spcBef>
                <a:spcPts val="0"/>
              </a:spcBef>
              <a:buSzTx/>
              <a:buNone/>
              <a:defRPr sz="34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97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199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7772401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61" indent="-494645">
              <a:spcBef>
                <a:spcPts val="3800"/>
              </a:spcBef>
              <a:defRPr sz="3200"/>
            </a:lvl1pPr>
            <a:lvl2pPr marL="1256683" indent="-494645">
              <a:spcBef>
                <a:spcPts val="3800"/>
              </a:spcBef>
              <a:defRPr sz="3200"/>
            </a:lvl2pPr>
            <a:lvl3pPr marL="1701205" indent="-494645">
              <a:spcBef>
                <a:spcPts val="3800"/>
              </a:spcBef>
              <a:defRPr sz="3200"/>
            </a:lvl3pPr>
            <a:lvl4pPr marL="2145728" indent="-494645">
              <a:spcBef>
                <a:spcPts val="3800"/>
              </a:spcBef>
              <a:defRPr sz="3200"/>
            </a:lvl4pPr>
            <a:lvl5pPr marL="2590250" indent="-49464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219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221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868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61" indent="-494645">
              <a:spcBef>
                <a:spcPts val="3800"/>
              </a:spcBef>
              <a:defRPr sz="3200"/>
            </a:lvl1pPr>
            <a:lvl2pPr marL="1256683" indent="-494645">
              <a:spcBef>
                <a:spcPts val="3800"/>
              </a:spcBef>
              <a:defRPr sz="3200"/>
            </a:lvl2pPr>
            <a:lvl3pPr marL="1701205" indent="-494645">
              <a:spcBef>
                <a:spcPts val="3800"/>
              </a:spcBef>
              <a:defRPr sz="3200"/>
            </a:lvl3pPr>
            <a:lvl4pPr marL="2145728" indent="-494645">
              <a:spcBef>
                <a:spcPts val="3800"/>
              </a:spcBef>
              <a:defRPr sz="3200"/>
            </a:lvl4pPr>
            <a:lvl5pPr marL="2590250" indent="-49464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066800"/>
          </a:xfrm>
          <a:prstGeom prst="rect">
            <a:avLst/>
          </a:prstGeom>
        </p:spPr>
        <p:txBody>
          <a:bodyPr/>
          <a:lstStyle>
            <a:lvl1pPr>
              <a:defRPr sz="6401">
                <a:solidFill>
                  <a:srgbClr val="7D868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2700" y="0"/>
            <a:ext cx="13017500" cy="1316286"/>
          </a:xfrm>
          <a:prstGeom prst="rect">
            <a:avLst/>
          </a:prstGeom>
          <a:solidFill>
            <a:srgbClr val="59B6E5"/>
          </a:solidFill>
          <a:effectLst>
            <a:outerShdw blurRad="50800" dist="38100" dir="2700000" rotWithShape="0">
              <a:srgbClr val="000000">
                <a:alpha val="35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825542">
              <a:spcBef>
                <a:spcPts val="0"/>
              </a:spcBef>
              <a:buClr>
                <a:srgbClr val="FFFFFF"/>
              </a:buClr>
              <a:buFontTx/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5600"/>
          </a:p>
        </p:txBody>
      </p:sp>
      <p:pic>
        <p:nvPicPr>
          <p:cNvPr id="3" name="image2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4" name="image3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 algn="ctr" defTabSz="584229">
              <a:spcBef>
                <a:spcPts val="0"/>
              </a:spcBef>
              <a:buClrTx/>
              <a:buFontTx/>
              <a:defRPr sz="1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60" r:id="rId4"/>
    <p:sldLayoutId id="2147483663" r:id="rId5"/>
    <p:sldLayoutId id="2147483665" r:id="rId6"/>
    <p:sldLayoutId id="2147483666" r:id="rId7"/>
  </p:sldLayoutIdLst>
  <p:transition spd="med"/>
  <p:txStyles>
    <p:title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45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333567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778089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222612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667134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022751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378369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733987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89605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.slidesharecdn.com/jimgrant-hononjoinersrotary-150105144618-conversion-gate02/95/the-decline-of-membership-across-all-service-organizations-16-638.jpg?cb=142046933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7056"/>
            </a:lvl1pPr>
          </a:lstStyle>
          <a:p>
            <a:r>
              <a:rPr lang="en-US" dirty="0" smtClean="0"/>
              <a:t>Rotary District 6560</a:t>
            </a:r>
            <a:endParaRPr dirty="0"/>
          </a:p>
        </p:txBody>
      </p:sp>
      <p:sp>
        <p:nvSpPr>
          <p:cNvPr id="255" name="Shape 255"/>
          <p:cNvSpPr>
            <a:spLocks noGrp="1"/>
          </p:cNvSpPr>
          <p:nvPr>
            <p:ph type="subTitle" sz="quarter" idx="1"/>
          </p:nvPr>
        </p:nvSpPr>
        <p:spPr>
          <a:xfrm>
            <a:off x="1241333" y="5009066"/>
            <a:ext cx="10464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55018">
              <a:defRPr sz="3420"/>
            </a:pPr>
            <a:r>
              <a:rPr lang="en-US" dirty="0" smtClean="0"/>
              <a:t>November 2016</a:t>
            </a:r>
          </a:p>
          <a:p>
            <a:pPr defTabSz="555018">
              <a:defRPr sz="3420"/>
            </a:pPr>
            <a:endParaRPr lang="en-US" dirty="0"/>
          </a:p>
          <a:p>
            <a:pPr defTabSz="555018">
              <a:defRPr sz="3420"/>
            </a:pPr>
            <a:r>
              <a:rPr lang="en-US" dirty="0" smtClean="0"/>
              <a:t>Kurt Andre’</a:t>
            </a:r>
          </a:p>
          <a:p>
            <a:pPr defTabSz="555018">
              <a:defRPr sz="3420"/>
            </a:pPr>
            <a:endParaRPr dirty="0"/>
          </a:p>
          <a:p>
            <a:pPr defTabSz="555018">
              <a:defRPr sz="3989" b="1" spc="1196"/>
            </a:pPr>
            <a:endParaRPr dirty="0"/>
          </a:p>
        </p:txBody>
      </p:sp>
      <p:pic>
        <p:nvPicPr>
          <p:cNvPr id="13314" name="Picture 2" descr="C:\Users\Bill\Desktop\New folder\Opening slide pics (Small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18" y="6761666"/>
            <a:ext cx="6508750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02732" y="3634060"/>
            <a:ext cx="5242312" cy="33912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Technology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Entertaining</a:t>
            </a:r>
          </a:p>
          <a:p>
            <a:r>
              <a:rPr lang="en-US" dirty="0" smtClean="0"/>
              <a:t>Service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6537" y="8116"/>
            <a:ext cx="2877015" cy="126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</a:pPr>
            <a:r>
              <a:rPr kumimoji="0" lang="en-US" sz="7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 charset="0"/>
                <a:ea typeface="Gill Sans" charset="0"/>
                <a:cs typeface="Gill Sans" charset="0"/>
                <a:sym typeface="Helvetica"/>
              </a:rPr>
              <a:t>Attract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220" name="Picture 4" descr="C:\Users\Bill\Desktop\New folder\Attract - Grouped Pics (Small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30" y="2309447"/>
            <a:ext cx="7854706" cy="65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ill\Desktop\New folder\Bar Graph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57" y="1391853"/>
            <a:ext cx="10695344" cy="83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33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</a:p>
          <a:p>
            <a:r>
              <a:rPr lang="en-US" dirty="0" smtClean="0"/>
              <a:t>Participation</a:t>
            </a:r>
          </a:p>
          <a:p>
            <a:r>
              <a:rPr lang="en-US" dirty="0" smtClean="0"/>
              <a:t>Story-telling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511" y="215931"/>
            <a:ext cx="3434575" cy="126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</a:pPr>
            <a:r>
              <a:rPr kumimoji="0" lang="en-US" sz="7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 charset="0"/>
                <a:ea typeface="Gill Sans" charset="0"/>
                <a:cs typeface="Gill Sans" charset="0"/>
                <a:sym typeface="Helvetica"/>
              </a:rPr>
              <a:t>Develop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 charset="0"/>
              <a:ea typeface="Gill Sans" charset="0"/>
              <a:cs typeface="Gill Sans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97117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376" y="3413607"/>
            <a:ext cx="4014439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</a:pPr>
            <a:r>
              <a:rPr kumimoji="0" lang="en-US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Listening</a:t>
            </a:r>
            <a:r>
              <a:rPr kumimoji="0" lang="mr-I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266" name="Picture 2" descr="C:\Users\Bill\Desktop\New folder\Man and Boy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08" y="1781908"/>
            <a:ext cx="6354884" cy="70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37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3436" y="6221141"/>
            <a:ext cx="5242312" cy="3101278"/>
          </a:xfrm>
        </p:spPr>
        <p:txBody>
          <a:bodyPr/>
          <a:lstStyle/>
          <a:p>
            <a:pPr marL="317516" indent="0">
              <a:buNone/>
            </a:pPr>
            <a:r>
              <a:rPr lang="en-US" dirty="0" smtClean="0"/>
              <a:t>Participatory</a:t>
            </a:r>
            <a:endParaRPr lang="en-US" dirty="0"/>
          </a:p>
        </p:txBody>
      </p:sp>
      <p:pic>
        <p:nvPicPr>
          <p:cNvPr id="12291" name="Picture 3" descr="C:\Users\Bill\Desktop\New folder\Sandb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647825"/>
            <a:ext cx="9296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56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ill\Desktop\New folder\Everyone has a 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89" y="1408233"/>
            <a:ext cx="10553814" cy="68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74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Responsibility</a:t>
            </a:r>
          </a:p>
          <a:p>
            <a:r>
              <a:rPr lang="en-US" dirty="0" smtClean="0"/>
              <a:t>Cause over </a:t>
            </a:r>
            <a:r>
              <a:rPr lang="en-US" dirty="0" err="1" smtClean="0"/>
              <a:t>institutiond</a:t>
            </a:r>
            <a:endParaRPr lang="en-US" dirty="0" smtClean="0"/>
          </a:p>
          <a:p>
            <a:r>
              <a:rPr lang="en-US" dirty="0" smtClean="0"/>
              <a:t>Co-creative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9493" y="0"/>
            <a:ext cx="4103649" cy="126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</a:pPr>
            <a:r>
              <a:rPr kumimoji="0" lang="en-US" sz="7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 charset="0"/>
                <a:ea typeface="Gill Sans" charset="0"/>
                <a:cs typeface="Gill Sans" charset="0"/>
                <a:sym typeface="Helvetica"/>
              </a:rPr>
              <a:t>Engage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 charset="0"/>
              <a:ea typeface="Gill Sans" charset="0"/>
              <a:cs typeface="Gill Sans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94602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2833649"/>
          </a:xfrm>
        </p:spPr>
        <p:txBody>
          <a:bodyPr/>
          <a:lstStyle/>
          <a:p>
            <a:pPr marL="317516" indent="0">
              <a:buNone/>
            </a:pPr>
            <a:r>
              <a:rPr lang="en-US" dirty="0" smtClean="0"/>
              <a:t>Social Responsibility</a:t>
            </a:r>
            <a:endParaRPr lang="en-US" dirty="0"/>
          </a:p>
        </p:txBody>
      </p:sp>
      <p:pic>
        <p:nvPicPr>
          <p:cNvPr id="14338" name="Picture 2" descr="C:\Users\Bill\Desktop\New folder\one for one (Small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53" y="3048000"/>
            <a:ext cx="98213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29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96" y="3575702"/>
            <a:ext cx="7223876" cy="42798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70000" y="1270001"/>
            <a:ext cx="7695580" cy="2885566"/>
          </a:xfrm>
        </p:spPr>
        <p:txBody>
          <a:bodyPr/>
          <a:lstStyle/>
          <a:p>
            <a:pPr marL="317516" indent="0">
              <a:buNone/>
            </a:pPr>
            <a:r>
              <a:rPr lang="en-US" dirty="0" smtClean="0"/>
              <a:t>Cause of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67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2969" y="1091581"/>
            <a:ext cx="8188712" cy="2989766"/>
          </a:xfrm>
        </p:spPr>
        <p:txBody>
          <a:bodyPr/>
          <a:lstStyle/>
          <a:p>
            <a:pPr marL="317516" indent="0">
              <a:buNone/>
            </a:pPr>
            <a:r>
              <a:rPr lang="en-US" dirty="0" smtClean="0"/>
              <a:t>Co-Creative</a:t>
            </a:r>
            <a:endParaRPr lang="en-US" dirty="0"/>
          </a:p>
        </p:txBody>
      </p:sp>
      <p:pic>
        <p:nvPicPr>
          <p:cNvPr id="2050" name="Picture 2" descr="C:\Users\Bill\Desktop\New folder\Pandora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0" y="3587322"/>
            <a:ext cx="8691928" cy="45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3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ll\Desktop\New folder\Social Network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4" y="0"/>
            <a:ext cx="13175944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5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ill\Desktop\New folder\Girls in colorful dresse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" y="0"/>
            <a:ext cx="13006036" cy="97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42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Shape 1977"/>
          <p:cNvSpPr>
            <a:spLocks noGrp="1"/>
          </p:cNvSpPr>
          <p:nvPr>
            <p:ph type="ctrTitle"/>
          </p:nvPr>
        </p:nvSpPr>
        <p:spPr>
          <a:xfrm>
            <a:off x="889326" y="2470395"/>
            <a:ext cx="10464801" cy="2120900"/>
          </a:xfrm>
          <a:prstGeom prst="rect">
            <a:avLst/>
          </a:prstGeom>
        </p:spPr>
        <p:txBody>
          <a:bodyPr/>
          <a:lstStyle>
            <a:lvl1pPr>
              <a:defRPr i="1" cap="small"/>
            </a:lvl1pPr>
          </a:lstStyle>
          <a:p>
            <a:r>
              <a:rPr dirty="0"/>
              <a:t>Thank You</a:t>
            </a:r>
          </a:p>
        </p:txBody>
      </p:sp>
      <p:sp>
        <p:nvSpPr>
          <p:cNvPr id="1979" name="Shape 1979"/>
          <p:cNvSpPr/>
          <p:nvPr/>
        </p:nvSpPr>
        <p:spPr>
          <a:xfrm>
            <a:off x="889327" y="5464175"/>
            <a:ext cx="104648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84229">
              <a:spcBef>
                <a:spcPts val="1000"/>
              </a:spcBef>
              <a:buClrTx/>
              <a:buFontTx/>
              <a:defRPr sz="3600" spc="360">
                <a:solidFill>
                  <a:srgbClr val="FFFFFF"/>
                </a:solidFill>
                <a:uFillTx/>
              </a:defRPr>
            </a:pPr>
            <a:r>
              <a:rPr sz="3600"/>
              <a:t>Kurt André</a:t>
            </a:r>
          </a:p>
          <a:p>
            <a:pPr defTabSz="584229">
              <a:spcBef>
                <a:spcPts val="1000"/>
              </a:spcBef>
              <a:buClrTx/>
              <a:buFontTx/>
              <a:defRPr sz="3600" spc="360">
                <a:solidFill>
                  <a:srgbClr val="FFFFFF"/>
                </a:solidFill>
                <a:uFillTx/>
              </a:defRPr>
            </a:pPr>
            <a:r>
              <a:rPr sz="3600"/>
              <a:t>kandre@tagconsulting.org</a:t>
            </a:r>
          </a:p>
          <a:p>
            <a:pPr defTabSz="584229">
              <a:spcBef>
                <a:spcPts val="1000"/>
              </a:spcBef>
              <a:buClrTx/>
              <a:buFontTx/>
              <a:defRPr sz="3600" spc="360">
                <a:solidFill>
                  <a:srgbClr val="FFFFFF"/>
                </a:solidFill>
                <a:uFillTx/>
              </a:defRPr>
            </a:pPr>
            <a:r>
              <a:rPr sz="3600"/>
              <a:t>703-200-3495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ll\Desktop\New folder\Go green smart phones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58" y="1230922"/>
            <a:ext cx="8640145" cy="844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16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3745" y="1269999"/>
            <a:ext cx="5486401" cy="762867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Defined by the internet: wired 24/7, 365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being </a:t>
            </a:r>
            <a:r>
              <a:rPr lang="en-US" sz="2400" dirty="0">
                <a:solidFill>
                  <a:schemeClr val="tx1"/>
                </a:solidFill>
              </a:rPr>
              <a:t>more tolerant of </a:t>
            </a:r>
            <a:r>
              <a:rPr lang="en-US" sz="2400" dirty="0" smtClean="0">
                <a:solidFill>
                  <a:schemeClr val="tx1"/>
                </a:solidFill>
              </a:rPr>
              <a:t>diversity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being </a:t>
            </a:r>
            <a:r>
              <a:rPr lang="en-US" sz="2400" dirty="0">
                <a:solidFill>
                  <a:schemeClr val="tx1"/>
                </a:solidFill>
              </a:rPr>
              <a:t>more open and accepting of different </a:t>
            </a:r>
            <a:r>
              <a:rPr lang="en-US" sz="2400" dirty="0" smtClean="0">
                <a:solidFill>
                  <a:schemeClr val="tx1"/>
                </a:solidFill>
              </a:rPr>
              <a:t>lifestyles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having </a:t>
            </a:r>
            <a:r>
              <a:rPr lang="en-US" sz="2400" dirty="0">
                <a:solidFill>
                  <a:schemeClr val="tx1"/>
                </a:solidFill>
              </a:rPr>
              <a:t>a strong sense of social </a:t>
            </a:r>
            <a:r>
              <a:rPr lang="en-US" sz="2400" dirty="0" smtClean="0">
                <a:solidFill>
                  <a:schemeClr val="tx1"/>
                </a:solidFill>
              </a:rPr>
              <a:t>justice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being </a:t>
            </a:r>
            <a:r>
              <a:rPr lang="en-US" sz="2400" dirty="0">
                <a:solidFill>
                  <a:schemeClr val="tx1"/>
                </a:solidFill>
              </a:rPr>
              <a:t>supportive of those with </a:t>
            </a:r>
            <a:r>
              <a:rPr lang="en-US" sz="2400" dirty="0" smtClean="0">
                <a:solidFill>
                  <a:schemeClr val="tx1"/>
                </a:solidFill>
              </a:rPr>
              <a:t>disabilities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being a defender of equality and gender equity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Optimistic/Idealists</a:t>
            </a:r>
            <a:endParaRPr lang="en-US" sz="2400" dirty="0">
              <a:solidFill>
                <a:schemeClr val="tx1"/>
              </a:solidFill>
              <a:hlinkClick r:id="rId2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Lack Institutional Loyalty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More open to change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4848" y="8116"/>
            <a:ext cx="10281425" cy="126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</a:pPr>
            <a:r>
              <a:rPr kumimoji="0" lang="en-US" sz="7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 charset="0"/>
                <a:ea typeface="Gill Sans" charset="0"/>
                <a:cs typeface="Gill Sans" charset="0"/>
                <a:sym typeface="Helvetica"/>
              </a:rPr>
              <a:t>Markers of Millennials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 charset="0"/>
              <a:ea typeface="Gill Sans" charset="0"/>
              <a:cs typeface="Gill Sans" charset="0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313" y="1368405"/>
            <a:ext cx="5597912" cy="7530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lang="en-US" sz="2400" dirty="0" smtClean="0"/>
              <a:t>Think globally- the world is flat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More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 energy conscious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lang="en-US" sz="2400" baseline="0" dirty="0" smtClean="0"/>
              <a:t>Involved</a:t>
            </a:r>
            <a:r>
              <a:rPr lang="en-US" sz="2400" dirty="0" smtClean="0"/>
              <a:t> in multiple charities on their terms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Wanting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 more responsibility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lang="en-US" sz="2400" dirty="0" smtClean="0"/>
              <a:t>Advancement without putting in their dues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Wanting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 constant feedback and praise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lang="en-US" sz="2400" dirty="0" smtClean="0"/>
              <a:t>Involvement in decision making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Wanting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"/>
              </a:rPr>
              <a:t> their job to fit their needs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lang="en-US" sz="2400" baseline="0" dirty="0" smtClean="0"/>
              <a:t>Sometimes</a:t>
            </a:r>
            <a:r>
              <a:rPr lang="en-US" sz="2400" dirty="0" smtClean="0"/>
              <a:t> expect too much from workplace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</a:pPr>
            <a:r>
              <a:rPr lang="en-US" sz="2400" dirty="0" smtClean="0"/>
              <a:t>Wanting to collaborate with co-workers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12182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ll\Desktop\New folder\tech savy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022"/>
            <a:ext cx="13004800" cy="90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45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ll\Desktop\New folder\Girls on smart phones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9" y="1377461"/>
            <a:ext cx="9880539" cy="74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ill\Desktop\New folder\On the train reading paper (Small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50" y="1336425"/>
            <a:ext cx="10427668" cy="84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8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790700"/>
            <a:ext cx="10668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5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Reframe: this is not a generation to be tolerated, rather to leverage into an dynamic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21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800"/>
          </a:spcBef>
          <a:spcAft>
            <a:spcPts val="0"/>
          </a:spcAft>
          <a:buClr>
            <a:srgbClr val="000000"/>
          </a:buClr>
          <a:buSzTx/>
          <a:buFont typeface="Arial"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800"/>
          </a:spcBef>
          <a:spcAft>
            <a:spcPts val="0"/>
          </a:spcAft>
          <a:buClr>
            <a:srgbClr val="000000"/>
          </a:buClr>
          <a:buSzTx/>
          <a:buFont typeface="Arial"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TAG Grey Test Theme</Template>
  <TotalTime>3995</TotalTime>
  <Words>165</Words>
  <Application>Microsoft Office PowerPoint</Application>
  <PresentationFormat>Custom</PresentationFormat>
  <Paragraphs>47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Rotary District 6560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1.0/3.0/Large Group Deck</dc:title>
  <dc:creator>Bill</dc:creator>
  <cp:lastModifiedBy>Bill</cp:lastModifiedBy>
  <cp:revision>57</cp:revision>
  <dcterms:created xsi:type="dcterms:W3CDTF">2016-11-05T14:39:03Z</dcterms:created>
  <dcterms:modified xsi:type="dcterms:W3CDTF">2016-12-12T00:44:22Z</dcterms:modified>
</cp:coreProperties>
</file>